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23"/>
  </p:notesMasterIdLst>
  <p:sldIdLst>
    <p:sldId id="303" r:id="rId3"/>
    <p:sldId id="262" r:id="rId4"/>
    <p:sldId id="266" r:id="rId5"/>
    <p:sldId id="304" r:id="rId6"/>
    <p:sldId id="283" r:id="rId7"/>
    <p:sldId id="264" r:id="rId8"/>
    <p:sldId id="284" r:id="rId9"/>
    <p:sldId id="287" r:id="rId10"/>
    <p:sldId id="286" r:id="rId11"/>
    <p:sldId id="270" r:id="rId12"/>
    <p:sldId id="271" r:id="rId13"/>
    <p:sldId id="272" r:id="rId14"/>
    <p:sldId id="273" r:id="rId15"/>
    <p:sldId id="330" r:id="rId16"/>
    <p:sldId id="331" r:id="rId17"/>
    <p:sldId id="332" r:id="rId18"/>
    <p:sldId id="333" r:id="rId19"/>
    <p:sldId id="334" r:id="rId20"/>
    <p:sldId id="335" r:id="rId21"/>
    <p:sldId id="337" r:id="rId2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F00"/>
    <a:srgbClr val="9437FF"/>
    <a:srgbClr val="E5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2020/7/6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2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7" name="图片 6" descr="c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070" y="630555"/>
            <a:ext cx="7524115" cy="4545965"/>
          </a:xfrm>
          <a:prstGeom prst="rect">
            <a:avLst/>
          </a:prstGeom>
        </p:spPr>
      </p:pic>
      <p:pic>
        <p:nvPicPr>
          <p:cNvPr id="4" name="图片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575" y="5171658"/>
            <a:ext cx="3592739" cy="16863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6260" y="615950"/>
            <a:ext cx="8954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EASY INSTALLATION</a:t>
            </a:r>
          </a:p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COMPLETE IN 10”, REMOVAL WITHIN 1”</a:t>
            </a:r>
            <a:endParaRPr lang="zh-CN" altLang="en-US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56260" y="1736775"/>
            <a:ext cx="895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Installation with glued, screwed. </a:t>
            </a:r>
          </a:p>
          <a:p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Easy to to install and removal within 1 second.</a:t>
            </a:r>
            <a:endParaRPr lang="zh-CN" altLang="en-US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6260" y="3152775"/>
            <a:ext cx="6244590" cy="18996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1. Take out the product back plate, screwed or glued the back plate onto door (</a:t>
            </a:r>
            <a:r>
              <a:rPr lang="en-US" altLang="zh-CN" sz="16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30-50mm 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distanced from door handle).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2. Fully charge the Door Handle Sterilizer and lock into the back plate socket then turn </a:t>
            </a:r>
            <a:r>
              <a:rPr lang="zh-CN" altLang="en-US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15°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.</a:t>
            </a:r>
            <a:endParaRPr lang="zh-CN" altLang="en-US" sz="16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3. Adjust the Sterilizer to aim correctly at the door handle</a:t>
            </a:r>
            <a:r>
              <a:rPr lang="en-US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765" y="2750185"/>
            <a:ext cx="4852670" cy="29267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6" name="图片 5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7" name="图片 6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1650" y="688340"/>
            <a:ext cx="762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STRONG BATTERY</a:t>
            </a:r>
          </a:p>
          <a:p>
            <a:r>
              <a:rPr lang="en-US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USED FOR 30 DAYS WHEN FULLY CHARGED</a:t>
            </a: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66774" y="3078797"/>
            <a:ext cx="3205163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Built-in </a:t>
            </a:r>
            <a:r>
              <a:rPr sz="2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2500 </a:t>
            </a:r>
            <a:r>
              <a:rPr sz="2000" dirty="0" err="1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mAh</a:t>
            </a:r>
            <a:r>
              <a:rPr sz="2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lithium battery</a:t>
            </a:r>
            <a:r>
              <a:rPr lang="en-US" sz="20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, can be used for 30 days when fully charged.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40" y="1829435"/>
            <a:ext cx="6507480" cy="43402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2" name="图片 1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6" name="图片 5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75945" y="864235"/>
            <a:ext cx="5599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D4F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PRODUCT DETAILS</a:t>
            </a:r>
            <a:endParaRPr lang="en-US" altLang="zh-CN" sz="3200" b="1" dirty="0">
              <a:solidFill>
                <a:srgbClr val="FD4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63915" y="3374390"/>
            <a:ext cx="1651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Induction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evice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10690" y="3437255"/>
            <a:ext cx="1567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Electroplated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</a:t>
            </a:r>
            <a:r>
              <a:rPr 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potlight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C</a:t>
            </a:r>
            <a:r>
              <a:rPr 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over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369175" y="5196205"/>
            <a:ext cx="25139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Infrared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ensor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W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indow</a:t>
            </a:r>
          </a:p>
        </p:txBody>
      </p:sp>
      <p:cxnSp>
        <p:nvCxnSpPr>
          <p:cNvPr id="23" name="肘形连接符 22"/>
          <p:cNvCxnSpPr/>
          <p:nvPr/>
        </p:nvCxnSpPr>
        <p:spPr>
          <a:xfrm>
            <a:off x="5144135" y="3548380"/>
            <a:ext cx="2225040" cy="507365"/>
          </a:xfrm>
          <a:prstGeom prst="bentConnector3">
            <a:avLst>
              <a:gd name="adj1" fmla="val -48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门把手-20200612.396"/>
          <p:cNvPicPr>
            <a:picLocks noChangeAspect="1"/>
          </p:cNvPicPr>
          <p:nvPr/>
        </p:nvPicPr>
        <p:blipFill>
          <a:blip r:embed="rId3"/>
          <a:srcRect l="28314" t="30809" r="32216" b="29530"/>
          <a:stretch>
            <a:fillRect/>
          </a:stretch>
        </p:blipFill>
        <p:spPr>
          <a:xfrm>
            <a:off x="3656965" y="2058035"/>
            <a:ext cx="4538345" cy="256603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3390265" y="3596005"/>
            <a:ext cx="1312545" cy="0"/>
          </a:xfrm>
          <a:prstGeom prst="straightConnector1">
            <a:avLst/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7252970" y="3549015"/>
            <a:ext cx="913765" cy="0"/>
          </a:xfrm>
          <a:prstGeom prst="straightConnector1">
            <a:avLst/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/>
          <p:nvPr/>
        </p:nvCxnSpPr>
        <p:spPr>
          <a:xfrm>
            <a:off x="5914390" y="4055745"/>
            <a:ext cx="1177925" cy="1140460"/>
          </a:xfrm>
          <a:prstGeom prst="bentConnector3">
            <a:avLst>
              <a:gd name="adj1" fmla="val -2156"/>
            </a:avLst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7092315" y="2533015"/>
            <a:ext cx="913765" cy="0"/>
          </a:xfrm>
          <a:prstGeom prst="straightConnector1">
            <a:avLst/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463915" y="2357120"/>
            <a:ext cx="25253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Indication Circle Light 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3095625" y="2533015"/>
            <a:ext cx="913765" cy="0"/>
          </a:xfrm>
          <a:prstGeom prst="straightConnector1">
            <a:avLst/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19785" y="2357120"/>
            <a:ext cx="21844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Adhesive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Fixed Base</a:t>
            </a:r>
            <a:endParaRPr 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51900" y="4055745"/>
            <a:ext cx="165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Aluminum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lloy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op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C</a:t>
            </a:r>
            <a:r>
              <a:rPr lang="zh-CN" alt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over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7092315" y="4231005"/>
            <a:ext cx="1487170" cy="0"/>
          </a:xfrm>
          <a:prstGeom prst="straightConnector1">
            <a:avLst/>
          </a:prstGeom>
          <a:ln>
            <a:solidFill>
              <a:srgbClr val="FD4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15" name="图片 14" descr="新冠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7" name="图片 16" descr="anti-virus-icon.png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14339" r="13165" b="22637"/>
          <a:stretch>
            <a:fillRect/>
          </a:stretch>
        </p:blipFill>
        <p:spPr>
          <a:xfrm>
            <a:off x="11391900" y="6177280"/>
            <a:ext cx="631825" cy="4737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47408" y="2117090"/>
            <a:ext cx="4714875" cy="3534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Color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White, Black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Power Port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USB-micro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Input Voltage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5V DC</a:t>
            </a: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Power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5W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Infrared 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ensor 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etection 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istance：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10cm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Recognition 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ate：＞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95%</a:t>
            </a:r>
          </a:p>
          <a:p>
            <a:pPr>
              <a:lnSpc>
                <a:spcPct val="140000"/>
              </a:lnSpc>
            </a:pP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Disinfection power：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2.5w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UV 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LED 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Bead Qty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Battery Capacity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2500mAH</a:t>
            </a: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Disinfection times</a:t>
            </a:r>
            <a:r>
              <a:rPr lang="zh-CN" altLang="en-US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250 times</a:t>
            </a:r>
            <a:endParaRPr lang="zh-CN" altLang="en-US" sz="16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5945" y="864235"/>
            <a:ext cx="4218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D4F00"/>
                </a:solidFill>
                <a:sym typeface="+mn-ea"/>
              </a:rPr>
              <a:t>SPECIFICATION </a:t>
            </a:r>
            <a:endParaRPr lang="en-US" altLang="zh-CN" sz="3200" b="1" dirty="0">
              <a:solidFill>
                <a:srgbClr val="FD4F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门把手-20200612.393"/>
          <p:cNvPicPr>
            <a:picLocks noChangeAspect="1"/>
          </p:cNvPicPr>
          <p:nvPr/>
        </p:nvPicPr>
        <p:blipFill>
          <a:blip r:embed="rId3"/>
          <a:srcRect l="28409" t="27937" r="28977" b="29956"/>
          <a:stretch>
            <a:fillRect/>
          </a:stretch>
        </p:blipFill>
        <p:spPr>
          <a:xfrm>
            <a:off x="5999480" y="2317115"/>
            <a:ext cx="5094605" cy="28327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7" name="图片 6" descr="新冠ico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8" name="图片 7" descr="anti-virus-icon.png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484755"/>
            <a:ext cx="2431415" cy="461645"/>
          </a:xfrm>
          <a:prstGeom prst="rect">
            <a:avLst/>
          </a:prstGeom>
          <a:solidFill>
            <a:srgbClr val="FD4F00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73375" y="2362200"/>
            <a:ext cx="6882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EA550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About 59S</a:t>
            </a:r>
            <a:endParaRPr lang="zh-CN" altLang="en-US" sz="4000" b="1" dirty="0">
              <a:solidFill>
                <a:srgbClr val="EA5505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0"/>
            <a:ext cx="4279347" cy="6858000"/>
          </a:xfrm>
          <a:prstGeom prst="rect">
            <a:avLst/>
          </a:prstGeom>
          <a:solidFill>
            <a:srgbClr val="EA550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78259" y="903287"/>
            <a:ext cx="4071256" cy="36912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59S IS THE GLOBAL LEADER ASLO PIONEER 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i="1" spc="300" dirty="0">
                <a:solidFill>
                  <a:schemeClr val="bg1"/>
                </a:solidFill>
                <a:latin typeface="Times" pitchFamily="2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</a:t>
            </a:r>
            <a:r>
              <a:rPr lang="en-US" altLang="zh-CN" sz="3600" b="1" spc="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UVC LED STERILIZATION</a:t>
            </a:r>
            <a:endParaRPr lang="zh-CN" altLang="en-US" sz="3600" b="1" spc="3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0" y="4741419"/>
            <a:ext cx="4530794" cy="16433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141750" font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endParaRPr lang="zh-CN" altLang="en-US" sz="1800" spc="200" dirty="0">
              <a:ln w="3175">
                <a:noFill/>
                <a:prstDash val="dash"/>
              </a:ln>
              <a:solidFill>
                <a:schemeClr val="bg1"/>
              </a:solidFill>
              <a:latin typeface="+mn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6" name="图片 5" descr="新冠icon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3" name="图片 12" descr="anti-virus-icon.png1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F497D22E-99E0-4641-B4E2-55242B9A3BBE}"/>
              </a:ext>
            </a:extLst>
          </p:cNvPr>
          <p:cNvSpPr/>
          <p:nvPr/>
        </p:nvSpPr>
        <p:spPr>
          <a:xfrm>
            <a:off x="278259" y="4751005"/>
            <a:ext cx="3579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World's first UVC LED MP company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World's biggest UV LED company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916606-62F2-1949-BB64-498A22959432}"/>
              </a:ext>
            </a:extLst>
          </p:cNvPr>
          <p:cNvSpPr/>
          <p:nvPr/>
        </p:nvSpPr>
        <p:spPr>
          <a:xfrm>
            <a:off x="4835981" y="47414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59S promotes the civilianization of UVC LED development with innovative technology, and push professional UVC LED sterilization technology into thousands of families.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C29388-4F76-E848-86BD-67E0CBCFF965}"/>
              </a:ext>
            </a:extLst>
          </p:cNvPr>
          <p:cNvSpPr/>
          <p:nvPr/>
        </p:nvSpPr>
        <p:spPr>
          <a:xfrm>
            <a:off x="4835981" y="1900060"/>
            <a:ext cx="63863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Every 80% of UV LEDs comes from 59S.</a:t>
            </a:r>
          </a:p>
          <a:p>
            <a:endParaRPr lang="en-US" altLang="zh-CN" sz="2000" dirty="0"/>
          </a:p>
          <a:p>
            <a:r>
              <a:rPr lang="en-US" altLang="zh-CN" sz="2000" dirty="0"/>
              <a:t>World's first UV LED sterilizing bag is developed, produced, and sold by 59S! It’s also the best seller around the world!</a:t>
            </a:r>
          </a:p>
          <a:p>
            <a:endParaRPr lang="en-US" altLang="zh-CN" sz="2000" dirty="0"/>
          </a:p>
          <a:p>
            <a:r>
              <a:rPr lang="en-US" altLang="zh-CN" sz="2000" dirty="0"/>
              <a:t>World's first UV LED sterilizing wand developed, produced, and sold by 59S! It’s also the best seller around the world!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75" y="1941195"/>
            <a:ext cx="2635885" cy="197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40" y="4164965"/>
            <a:ext cx="2722245" cy="1821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40" y="1941195"/>
            <a:ext cx="2726055" cy="197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482" y="4169040"/>
            <a:ext cx="2701290" cy="1801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矩形 10"/>
          <p:cNvSpPr/>
          <p:nvPr/>
        </p:nvSpPr>
        <p:spPr>
          <a:xfrm>
            <a:off x="575338" y="562444"/>
            <a:ext cx="1090104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微软雅黑 Light" panose="020B0502040204020203" pitchFamily="34" charset="-122"/>
              </a:rPr>
              <a:t>RECOGNIZED BY </a:t>
            </a:r>
          </a:p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微软雅黑 Light" panose="020B0502040204020203" pitchFamily="34" charset="-122"/>
              </a:rPr>
              <a:t>PROFESSIONAL MEDICAL INSTITUTIONS</a:t>
            </a:r>
            <a:endParaRPr lang="zh-CN" altLang="en-US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微软雅黑 Light" panose="020B0502040204020203" pitchFamily="34" charset="-122"/>
            </a:endParaRPr>
          </a:p>
        </p:txBody>
      </p:sp>
      <p:sp>
        <p:nvSpPr>
          <p:cNvPr id="14343" name="因简单而解放妈妈的双手…"/>
          <p:cNvSpPr txBox="1"/>
          <p:nvPr/>
        </p:nvSpPr>
        <p:spPr>
          <a:xfrm>
            <a:off x="812762" y="1611686"/>
            <a:ext cx="10372073" cy="297509"/>
          </a:xfrm>
          <a:prstGeom prst="rect">
            <a:avLst/>
          </a:prstGeom>
          <a:noFill/>
          <a:ln w="12700">
            <a:noFill/>
          </a:ln>
        </p:spPr>
        <p:txBody>
          <a:bodyPr wrap="square" lIns="25396" tIns="25396" rIns="25396" bIns="25396" anchor="t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59S recognized by many hospitals nationwide, Provides more protection for doctors and patients.</a:t>
            </a:r>
            <a:endParaRPr lang="zh-CN" altLang="en-US" sz="16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4344" name="图片 13"/>
          <p:cNvPicPr>
            <a:picLocks noChangeAspect="1"/>
          </p:cNvPicPr>
          <p:nvPr/>
        </p:nvPicPr>
        <p:blipFill rotWithShape="1">
          <a:blip r:embed="rId6"/>
          <a:srcRect b="7387"/>
          <a:stretch/>
        </p:blipFill>
        <p:spPr>
          <a:xfrm>
            <a:off x="9305545" y="1909195"/>
            <a:ext cx="2486382" cy="2005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874" y="4164964"/>
            <a:ext cx="2726819" cy="18318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981" y="1948815"/>
            <a:ext cx="2723515" cy="1964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图片 18"/>
          <p:cNvPicPr>
            <a:picLocks noChangeAspect="1"/>
          </p:cNvPicPr>
          <p:nvPr/>
        </p:nvPicPr>
        <p:blipFill rotWithShape="1">
          <a:blip r:embed="rId9"/>
          <a:srcRect l="2158" r="13448" b="5465"/>
          <a:stretch/>
        </p:blipFill>
        <p:spPr>
          <a:xfrm>
            <a:off x="9305545" y="4164964"/>
            <a:ext cx="2583460" cy="1801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806450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64815" y="5989242"/>
            <a:ext cx="6233160" cy="751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Germs are invisible, Sterilizers need to be professional</a:t>
            </a: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Recognized by 1100 Hospitals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5" name="图片 4" descr="新冠icon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3" name="图片 12" descr="anti-virus-icon.png1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1650" y="688081"/>
            <a:ext cx="9859617" cy="63081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400" tIns="25400" rIns="25400" bIns="25400" numCol="1" spcCol="38100" rtlCol="0" anchor="ctr" forceAA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MicrosoftYaHeiLight"/>
              </a:rPr>
              <a:t>59</a:t>
            </a: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MicrosoftYaHeiLight"/>
              </a:rPr>
              <a:t>S AWARDS 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806450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5" name="图片 4" descr="新冠icon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3" name="图片 12" descr="anti-virus-icon.png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562" y="1805419"/>
            <a:ext cx="5662092" cy="471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85" y="1079817"/>
            <a:ext cx="5174615" cy="46983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18" y="966788"/>
            <a:ext cx="5059045" cy="46859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95415" y="304917"/>
            <a:ext cx="3801169" cy="415498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Calibri" panose="020F0502020204030204" charset="0"/>
              </a:rPr>
              <a:t>Q&amp;A for 59S LED Disinfection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53A75F-C3E3-F549-BB62-B05FCC4EDCC3}"/>
              </a:ext>
            </a:extLst>
          </p:cNvPr>
          <p:cNvSpPr/>
          <p:nvPr/>
        </p:nvSpPr>
        <p:spPr>
          <a:xfrm>
            <a:off x="2920681" y="4045465"/>
            <a:ext cx="6966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Every door handle needs </a:t>
            </a:r>
          </a:p>
          <a:p>
            <a:r>
              <a:rPr lang="en-US" altLang="zh-CN" sz="3200" dirty="0"/>
              <a:t>a 59S Automatic Door Handle Sterilizer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8C9F88-D40C-D643-A3F5-9EEB205BEDD8}"/>
              </a:ext>
            </a:extLst>
          </p:cNvPr>
          <p:cNvSpPr/>
          <p:nvPr/>
        </p:nvSpPr>
        <p:spPr>
          <a:xfrm>
            <a:off x="2185989" y="1320275"/>
            <a:ext cx="9489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D4F00"/>
                </a:solidFill>
              </a:rPr>
              <a:t>59S Automatic Door Handle Sterilizer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D4F00"/>
                </a:solidFill>
              </a:rPr>
              <a:t>S</a:t>
            </a:r>
            <a:r>
              <a:rPr lang="zh-CN" altLang="en-US" sz="2800" dirty="0">
                <a:solidFill>
                  <a:srgbClr val="FD4F00"/>
                </a:solidFill>
              </a:rPr>
              <a:t>afe and </a:t>
            </a:r>
            <a:r>
              <a:rPr lang="en-US" altLang="zh-CN" sz="2800" dirty="0">
                <a:solidFill>
                  <a:srgbClr val="FD4F00"/>
                </a:solidFill>
              </a:rPr>
              <a:t>C</a:t>
            </a:r>
            <a:r>
              <a:rPr lang="zh-CN" altLang="en-US" sz="2800" dirty="0">
                <a:solidFill>
                  <a:srgbClr val="FD4F00"/>
                </a:solidFill>
              </a:rPr>
              <a:t>onvenient</a:t>
            </a:r>
            <a:r>
              <a:rPr lang="en-US" altLang="zh-CN" sz="2800" dirty="0">
                <a:solidFill>
                  <a:srgbClr val="FD4F00"/>
                </a:solidFill>
              </a:rPr>
              <a:t> with </a:t>
            </a:r>
            <a:r>
              <a:rPr lang="zh-CN" altLang="en-US" sz="2800" dirty="0">
                <a:solidFill>
                  <a:srgbClr val="FD4F00"/>
                </a:solidFill>
              </a:rPr>
              <a:t>UV</a:t>
            </a:r>
            <a:r>
              <a:rPr lang="en-US" altLang="zh-CN" sz="2800" dirty="0">
                <a:solidFill>
                  <a:srgbClr val="FD4F00"/>
                </a:solidFill>
              </a:rPr>
              <a:t>C</a:t>
            </a:r>
            <a:r>
              <a:rPr lang="zh-CN" altLang="en-US" sz="2800" dirty="0">
                <a:solidFill>
                  <a:srgbClr val="FD4F00"/>
                </a:solidFill>
              </a:rPr>
              <a:t> </a:t>
            </a:r>
            <a:r>
              <a:rPr lang="en-US" altLang="zh-CN" sz="2800" dirty="0">
                <a:solidFill>
                  <a:srgbClr val="FD4F00"/>
                </a:solidFill>
              </a:rPr>
              <a:t>s</a:t>
            </a:r>
            <a:r>
              <a:rPr lang="zh-CN" altLang="en-US" sz="2800" dirty="0">
                <a:solidFill>
                  <a:srgbClr val="FD4F00"/>
                </a:solidFill>
              </a:rPr>
              <a:t>terilization</a:t>
            </a:r>
            <a:r>
              <a:rPr lang="en-US" altLang="zh-CN" sz="2800" dirty="0">
                <a:solidFill>
                  <a:srgbClr val="FD4F00"/>
                </a:solidFill>
              </a:rPr>
              <a:t> technology</a:t>
            </a:r>
            <a:endParaRPr lang="zh-CN" altLang="en-US" sz="2800" dirty="0">
              <a:solidFill>
                <a:srgbClr val="FD4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D4F00"/>
                </a:solidFill>
              </a:rPr>
              <a:t>Reduce </a:t>
            </a:r>
            <a:r>
              <a:rPr lang="zh-CN" altLang="en-US" sz="2800" dirty="0">
                <a:solidFill>
                  <a:srgbClr val="FD4F00"/>
                </a:solidFill>
              </a:rPr>
              <a:t>cross infection</a:t>
            </a:r>
            <a:r>
              <a:rPr lang="en-US" altLang="zh-CN" sz="2800" dirty="0">
                <a:solidFill>
                  <a:srgbClr val="FD4F00"/>
                </a:solidFill>
              </a:rPr>
              <a:t> b</a:t>
            </a:r>
            <a:r>
              <a:rPr lang="zh-CN" altLang="en-US" sz="2800" dirty="0">
                <a:solidFill>
                  <a:srgbClr val="FD4F00"/>
                </a:solidFill>
              </a:rPr>
              <a:t>etween opening and closing</a:t>
            </a:r>
            <a:r>
              <a:rPr lang="en-US" altLang="zh-CN" sz="2800" dirty="0">
                <a:solidFill>
                  <a:srgbClr val="FD4F00"/>
                </a:solidFill>
              </a:rPr>
              <a:t> the door</a:t>
            </a:r>
            <a:endParaRPr lang="zh-CN" altLang="en-US" sz="2800" dirty="0">
              <a:solidFill>
                <a:srgbClr val="FD4F00"/>
              </a:solidFill>
            </a:endParaRP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7B903B08-2932-E548-8C4C-76C32FF41ADA}"/>
              </a:ext>
            </a:extLst>
          </p:cNvPr>
          <p:cNvCxnSpPr/>
          <p:nvPr/>
        </p:nvCxnSpPr>
        <p:spPr>
          <a:xfrm>
            <a:off x="288131" y="3457575"/>
            <a:ext cx="116157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07971" y="2909890"/>
            <a:ext cx="988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AUTOMATIC </a:t>
            </a:r>
            <a:endParaRPr lang="en-US" altLang="zh-C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DOOR HANDLE STERILIZER </a:t>
            </a:r>
          </a:p>
        </p:txBody>
      </p:sp>
      <p:pic>
        <p:nvPicPr>
          <p:cNvPr id="8" name="图片 7" descr="logo">
            <a:extLst>
              <a:ext uri="{FF2B5EF4-FFF2-40B4-BE49-F238E27FC236}">
                <a16:creationId xmlns:a16="http://schemas.microsoft.com/office/drawing/2014/main" id="{356BD964-2085-A644-BF7E-1B647F3B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2" y="196886"/>
            <a:ext cx="3592739" cy="168634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44C649-5C7E-4441-8717-4602822A6DC1}"/>
              </a:ext>
            </a:extLst>
          </p:cNvPr>
          <p:cNvSpPr/>
          <p:nvPr/>
        </p:nvSpPr>
        <p:spPr>
          <a:xfrm>
            <a:off x="3907971" y="4185947"/>
            <a:ext cx="3593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Light" pitchFamily="2" charset="0"/>
                <a:ea typeface="微软雅黑" panose="020B0503020204020204" charset="-122"/>
              </a:rPr>
              <a:t>PRODUCT INTRODUCTION</a:t>
            </a:r>
            <a:r>
              <a:rPr lang="en-US" altLang="zh-CN" sz="1600" b="1" dirty="0">
                <a:solidFill>
                  <a:schemeClr val="bg1"/>
                </a:solidFill>
                <a:latin typeface="Montserrat ExtraLight" pitchFamily="2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en-US" altLang="zh-CN" sz="1400" b="1" dirty="0">
                <a:solidFill>
                  <a:schemeClr val="bg1"/>
                </a:solidFill>
                <a:latin typeface="Montserrat ExtraLight" pitchFamily="2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200" b="1" dirty="0">
              <a:solidFill>
                <a:schemeClr val="bg1"/>
              </a:solidFill>
              <a:latin typeface="Montserrat ExtraLight" pitchFamily="2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8" name="图片 7" descr="logo">
            <a:extLst>
              <a:ext uri="{FF2B5EF4-FFF2-40B4-BE49-F238E27FC236}">
                <a16:creationId xmlns:a16="http://schemas.microsoft.com/office/drawing/2014/main" id="{356BD964-2085-A644-BF7E-1B647F3B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075" y="2225711"/>
            <a:ext cx="6022521" cy="28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1650" y="651957"/>
            <a:ext cx="8779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HIGH RISK OF CROSS-INFECTION </a:t>
            </a:r>
          </a:p>
          <a:p>
            <a:r>
              <a:rPr lang="en-US" altLang="zh-CN" sz="2800" dirty="0">
                <a:solidFill>
                  <a:srgbClr val="FD4F00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FROM </a:t>
            </a: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PUBLIC DOOR HANDLES</a:t>
            </a:r>
            <a:endParaRPr lang="zh-CN" sz="2800" dirty="0">
              <a:solidFill>
                <a:srgbClr val="FD4F00"/>
              </a:solidFill>
              <a:effectLst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2915"/>
          <a:stretch/>
        </p:blipFill>
        <p:spPr>
          <a:xfrm>
            <a:off x="668655" y="3310999"/>
            <a:ext cx="3318510" cy="2528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2805" y="2002155"/>
            <a:ext cx="2950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Office Door Handles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8655" y="2517656"/>
            <a:ext cx="4014470" cy="7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Office door handles touched by 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different crowds frequently, with high health risks.</a:t>
            </a:r>
            <a:endParaRPr lang="zh-CN" altLang="en-US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945" y="3317928"/>
            <a:ext cx="2658110" cy="2483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88510" y="2002155"/>
            <a:ext cx="36772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Bathroom Door Handles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88510" y="2503371"/>
            <a:ext cx="3444877" cy="7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Bathrooms are full of germs, disinfect the door handles to make washing hands work</a:t>
            </a:r>
            <a:endParaRPr lang="zh-CN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t="6567"/>
          <a:stretch>
            <a:fillRect/>
          </a:stretch>
        </p:blipFill>
        <p:spPr>
          <a:xfrm>
            <a:off x="8265795" y="3265805"/>
            <a:ext cx="2705550" cy="25279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113758" y="2503273"/>
            <a:ext cx="3717562" cy="7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handles in hospital rooms and  operating rooms have much possibility of carrying germs.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113758" y="2004163"/>
            <a:ext cx="31381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Hospital Door Handles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923780" y="681355"/>
            <a:ext cx="2049780" cy="689610"/>
            <a:chOff x="15739" y="1240"/>
            <a:chExt cx="3228" cy="1086"/>
          </a:xfrm>
        </p:grpSpPr>
        <p:pic>
          <p:nvPicPr>
            <p:cNvPr id="3" name="图片 2" descr="新冠ico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2" name="图片 11" descr="anti-virus-icon.png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3144402"/>
          <p:cNvPicPr>
            <a:picLocks noChangeAspect="1"/>
          </p:cNvPicPr>
          <p:nvPr/>
        </p:nvPicPr>
        <p:blipFill>
          <a:blip r:embed="rId2"/>
          <a:srcRect r="40335"/>
          <a:stretch>
            <a:fillRect/>
          </a:stretch>
        </p:blipFill>
        <p:spPr>
          <a:xfrm>
            <a:off x="3996690" y="1718310"/>
            <a:ext cx="4300220" cy="4806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800" y="676707"/>
            <a:ext cx="7691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HOME DOOR HANDLES </a:t>
            </a:r>
          </a:p>
          <a:p>
            <a:r>
              <a:rPr lang="en-US" altLang="zh-CN" sz="2800" dirty="0">
                <a:solidFill>
                  <a:srgbClr val="FD4F00"/>
                </a:solidFill>
                <a:effectLst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ALSO CONTAINS GERMS</a:t>
            </a: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58800" y="2625725"/>
            <a:ext cx="3340100" cy="29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5E4E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The First thing you touch coming home is the door handle, </a:t>
            </a:r>
            <a:r>
              <a:rPr lang="en-US" altLang="zh-CN" sz="1400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leaving the germs outside while you touch it.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handles of Kitchen, bathroom can easily transmit germs into face or mouth if they are not disinfected regularly.</a:t>
            </a:r>
            <a:endParaRPr lang="zh-CN" altLang="en-US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</a:pPr>
            <a:endParaRPr lang="zh-CN" altLang="en-US" sz="14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96690" y="1728470"/>
            <a:ext cx="1874520" cy="706755"/>
          </a:xfrm>
          <a:prstGeom prst="rect">
            <a:avLst/>
          </a:prstGeom>
          <a:solidFill>
            <a:srgbClr val="FD4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Living Room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Door Handle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b="11757"/>
          <a:stretch>
            <a:fillRect/>
          </a:stretch>
        </p:blipFill>
        <p:spPr>
          <a:xfrm>
            <a:off x="7767320" y="4202430"/>
            <a:ext cx="4079240" cy="23221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8216" b="1881"/>
          <a:stretch>
            <a:fillRect/>
          </a:stretch>
        </p:blipFill>
        <p:spPr>
          <a:xfrm>
            <a:off x="7767320" y="1716405"/>
            <a:ext cx="4078605" cy="24447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767320" y="4178291"/>
            <a:ext cx="1874520" cy="706755"/>
          </a:xfrm>
          <a:prstGeom prst="rect">
            <a:avLst/>
          </a:prstGeom>
          <a:solidFill>
            <a:srgbClr val="FD4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Kitchen 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Door Handle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767320" y="1728470"/>
            <a:ext cx="1874520" cy="706755"/>
          </a:xfrm>
          <a:prstGeom prst="rect">
            <a:avLst/>
          </a:prstGeom>
          <a:solidFill>
            <a:srgbClr val="FD4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Bathroom 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Door Handle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5" name="图片 4" descr="新冠icon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6" name="图片 5" descr="anti-virus-icon.png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assembly/file/assembly-style-file\picture\交通系統, 假期, 天性, 天空 的 免费素材照片.jpegassembly-style-file\picture\交通系統, 假期, 天性, 天空 的 免费素材照片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990080" y="1717675"/>
            <a:ext cx="4864735" cy="486473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11200" y="2693670"/>
            <a:ext cx="5132388" cy="1927860"/>
          </a:xfrm>
          <a:prstGeom prst="rect">
            <a:avLst/>
          </a:prstGeom>
          <a:noFill/>
        </p:spPr>
        <p:txBody>
          <a:bodyPr wrap="square" rtlCol="0">
            <a:normAutofit fontScale="97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3429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Public door handles are becoming the carrier of germs and bacteria, each handle contains </a:t>
            </a:r>
            <a:r>
              <a:rPr lang="en-US" altLang="zh-CN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2 million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germs on average. They can be transmitted to each other and cause infections.</a:t>
            </a: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25475" y="492445"/>
            <a:ext cx="8064500" cy="114808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 fontScale="95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ANTI-COVID-19,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HANDLES NEED DISINFECTION</a:t>
            </a:r>
            <a:endParaRPr lang="zh-CN" altLang="en-US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3" name="图片 2" descr="新冠icon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6" name="图片 5" descr="anti-virus-icon.png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1650" y="602172"/>
            <a:ext cx="5827713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zh-CN" altLang="en-US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 </a:t>
            </a:r>
            <a:endParaRPr lang="en-US" altLang="zh-CN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>
              <a:lnSpc>
                <a:spcPct val="120000"/>
              </a:lnSpc>
              <a:buSzPct val="100000"/>
            </a:pPr>
            <a:r>
              <a:rPr lang="zh-CN" altLang="en-US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DOOR HANDLE STERILIZER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01650" y="1658487"/>
            <a:ext cx="7175183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altLang="zh-CN" sz="2400" dirty="0"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A sterilizer keeping your hands away from germs</a:t>
            </a:r>
            <a:endParaRPr lang="zh-CN" altLang="en-US" sz="2400" dirty="0">
              <a:solidFill>
                <a:srgbClr val="7030A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055" y="2383790"/>
            <a:ext cx="4768215" cy="316420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2" name="图片 1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6" name="图片 5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F92A7202-4CC9-4447-8901-383FCCAE2FB6}"/>
              </a:ext>
            </a:extLst>
          </p:cNvPr>
          <p:cNvSpPr/>
          <p:nvPr/>
        </p:nvSpPr>
        <p:spPr>
          <a:xfrm>
            <a:off x="619125" y="24326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Sterilization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Sterilization is triggered every time door handle is touched</a:t>
            </a:r>
          </a:p>
          <a:p>
            <a:endParaRPr lang="en-US" altLang="zh-CN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Human Radar Safety Detector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Sterilization automatically postpones when people are within 2 meters, and it resumes when people go away</a:t>
            </a:r>
          </a:p>
          <a:p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Easy Installation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completes within 10 seconds, and removal within 1 second</a:t>
            </a:r>
          </a:p>
          <a:p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Strong Battery Life</a:t>
            </a:r>
          </a:p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one full charge, it can work for 30 days continuously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01650" y="586539"/>
            <a:ext cx="8764270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00000"/>
            </a:pP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AUTOMATICALLY STERILIZE,</a:t>
            </a:r>
          </a:p>
          <a:p>
            <a:pPr>
              <a:lnSpc>
                <a:spcPct val="120000"/>
              </a:lnSpc>
              <a:buSzPct val="100000"/>
            </a:pP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AFTER EACH TOUCH</a:t>
            </a:r>
            <a:endParaRPr lang="zh-CN" altLang="en-US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25830" y="2538095"/>
            <a:ext cx="3957955" cy="191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59S Automatic Door Handle Sterilizer can detect if the handle is used, and will start the disinfection after sensing people leave.</a:t>
            </a:r>
            <a:endParaRPr lang="zh-CN" altLang="en-US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05" y="2072005"/>
            <a:ext cx="5831205" cy="4074160"/>
          </a:xfrm>
          <a:prstGeom prst="rect">
            <a:avLst/>
          </a:prstGeom>
          <a:effectLst/>
        </p:spPr>
      </p:pic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5" name="图片 4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2" name="图片 1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70230" y="601281"/>
            <a:ext cx="9932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UVC LED</a:t>
            </a:r>
            <a:r>
              <a:rPr lang="zh-CN" altLang="en-US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TECHNOLOGY </a:t>
            </a:r>
          </a:p>
          <a:p>
            <a:pPr algn="l"/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KILLS 99.9% GERMS</a:t>
            </a:r>
            <a:endParaRPr lang="en-US" sz="2800" dirty="0">
              <a:solidFill>
                <a:srgbClr val="EA5505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algn="l"/>
            <a:endParaRPr lang="zh-CN" altLang="en-US" sz="2800" dirty="0">
              <a:solidFill>
                <a:srgbClr val="FD4F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4540" y="1532340"/>
            <a:ext cx="10821670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UVC</a:t>
            </a:r>
            <a:r>
              <a:rPr lang="zh-CN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LED </a:t>
            </a:r>
            <a:r>
              <a:rPr lang="en-US" altLang="zh-CN" sz="16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is the leading sterilization technology worldwide</a:t>
            </a: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, 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59S products are using the UVC light 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from </a:t>
            </a:r>
            <a:r>
              <a:rPr lang="en-US" altLang="zh-CN" sz="16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LED chips to destroy germs DNA/RNA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Physically.</a:t>
            </a:r>
            <a:endParaRPr sz="160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6" name="59秒利用科技技术采用260-280纳米波段的深紫外线"/>
          <p:cNvSpPr txBox="1"/>
          <p:nvPr/>
        </p:nvSpPr>
        <p:spPr>
          <a:xfrm>
            <a:off x="764540" y="2601571"/>
            <a:ext cx="10635615" cy="1369734"/>
          </a:xfrm>
          <a:prstGeom prst="rect">
            <a:avLst/>
          </a:prstGeom>
          <a:solidFill>
            <a:srgbClr val="9437FF">
              <a:alpha val="7000"/>
            </a:srgbClr>
          </a:solidFill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14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What is UVC LED</a:t>
            </a:r>
            <a:r>
              <a:rPr lang="zh-CN" altLang="en-US" sz="1400" b="1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：</a:t>
            </a:r>
            <a:endParaRPr lang="zh-CN" altLang="en-US" sz="1400" b="0" dirty="0"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Using LED technology to integrate </a:t>
            </a:r>
            <a:r>
              <a:rPr 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UV </a:t>
            </a: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with a wavelength of 260-280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nm</a:t>
            </a: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in the</a:t>
            </a:r>
            <a:r>
              <a:rPr 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light </a:t>
            </a: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spectrum into chips to </a:t>
            </a:r>
            <a:r>
              <a:rPr lang="en-US"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produce</a:t>
            </a: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</a:t>
            </a:r>
            <a:r>
              <a:rPr sz="14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"artificial sunlight"</a:t>
            </a:r>
            <a:r>
              <a:rPr sz="1400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.</a:t>
            </a:r>
            <a:endParaRPr lang="en-US" altLang="zh-CN" sz="1400" b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This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wavelength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of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UV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light can penetrate the cell membrane and nucleus of organisms, destroy DNA (deoxyribonucleic acid) or RNA (ribonucleic acid),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to 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achieve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physical sterilization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;</a:t>
            </a:r>
          </a:p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UVC LED rays can kill various germs, such as bacterial propagules, spores, viruses, fungi, etc.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, and can reach</a:t>
            </a:r>
            <a:r>
              <a:rPr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 99.9% sterilization rate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.</a:t>
            </a:r>
            <a:endParaRPr lang="en-US" sz="14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5835" y="4381904"/>
            <a:ext cx="3337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99.9% Sterilization Rate</a:t>
            </a:r>
          </a:p>
        </p:txBody>
      </p:sp>
      <p:sp>
        <p:nvSpPr>
          <p:cNvPr id="9" name="矩形 8"/>
          <p:cNvSpPr/>
          <p:nvPr/>
        </p:nvSpPr>
        <p:spPr>
          <a:xfrm>
            <a:off x="965835" y="5236843"/>
            <a:ext cx="32721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Physical Sterilization</a:t>
            </a:r>
          </a:p>
          <a:p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Ozone-free, Chemical-free</a:t>
            </a:r>
          </a:p>
        </p:txBody>
      </p:sp>
      <p:sp>
        <p:nvSpPr>
          <p:cNvPr id="10" name="矩形 9"/>
          <p:cNvSpPr/>
          <p:nvPr/>
        </p:nvSpPr>
        <p:spPr>
          <a:xfrm>
            <a:off x="965835" y="6095998"/>
            <a:ext cx="312356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10000 hours Lifespan</a:t>
            </a:r>
          </a:p>
          <a:p>
            <a:endParaRPr lang="en-US" altLang="zh-CN" sz="2400" b="1" dirty="0">
              <a:solidFill>
                <a:srgbClr val="03141B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17715" y="4274183"/>
            <a:ext cx="4282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Low </a:t>
            </a:r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Power C</a:t>
            </a:r>
            <a:r>
              <a:rPr lang="zh-CN" altLang="en-US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onsumption</a:t>
            </a:r>
          </a:p>
          <a:p>
            <a:r>
              <a:rPr lang="en-US" altLang="zh-CN" sz="1400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Only 1%-5% of the mercury lamps</a:t>
            </a:r>
            <a:endParaRPr lang="en-US" altLang="zh-CN" sz="1400" b="1" dirty="0">
              <a:solidFill>
                <a:srgbClr val="03141B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17715" y="5696583"/>
            <a:ext cx="467550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Quick</a:t>
            </a:r>
            <a:r>
              <a:rPr lang="zh-CN" altLang="en-US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Disinfection</a:t>
            </a:r>
            <a:endParaRPr lang="zh-CN" altLang="en-US" b="1" dirty="0">
              <a:solidFill>
                <a:srgbClr val="03141B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1/10 timing needed to compare with </a:t>
            </a:r>
          </a:p>
          <a:p>
            <a:r>
              <a:rPr lang="en-US" altLang="zh-CN" sz="1400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traditional mercury lamp</a:t>
            </a:r>
            <a:endParaRPr lang="zh-CN" altLang="en-US" sz="1400" dirty="0">
              <a:solidFill>
                <a:srgbClr val="03141B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3" name="图片 12" descr="图片.pn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395" y="4439405"/>
            <a:ext cx="2204959" cy="20823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17715" y="5104128"/>
            <a:ext cx="428244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UV </a:t>
            </a:r>
            <a:r>
              <a:rPr lang="en-US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E</a:t>
            </a:r>
            <a:r>
              <a:rPr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nergy </a:t>
            </a:r>
            <a:r>
              <a:rPr lang="en-US"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I</a:t>
            </a:r>
            <a:r>
              <a:rPr b="1" dirty="0">
                <a:solidFill>
                  <a:srgbClr val="03141B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ncreased by 50%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7" name="图片 6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15" name="图片 14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47383" y="676707"/>
            <a:ext cx="8404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SMART DESIGN </a:t>
            </a:r>
          </a:p>
          <a:p>
            <a:r>
              <a:rPr lang="en-US" altLang="zh-CN" sz="2800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TO ENSURES SAFETY-USE</a:t>
            </a:r>
          </a:p>
        </p:txBody>
      </p:sp>
      <p:sp>
        <p:nvSpPr>
          <p:cNvPr id="43" name="矩形 42"/>
          <p:cNvSpPr/>
          <p:nvPr/>
        </p:nvSpPr>
        <p:spPr>
          <a:xfrm>
            <a:off x="0" y="828006"/>
            <a:ext cx="361315" cy="651510"/>
          </a:xfrm>
          <a:prstGeom prst="rect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7383" y="2547303"/>
            <a:ext cx="6005195" cy="277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Human Radar Safety Detector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allows the sterilizing process stop to work when sensing human body around within </a:t>
            </a:r>
            <a:r>
              <a:rPr lang="en-US" altLang="zh-CN" dirty="0">
                <a:solidFill>
                  <a:srgbClr val="FD4F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2m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, and will automatically back to work after people leave.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When sterilization starts, beep and indicator light flashes for double reminding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Wingdings" panose="05000000000000000000" charset="0"/>
              </a:rPr>
              <a:t>Chemical-free, mercury-free, ozone-free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  <a:p>
            <a:pPr marL="285750" indent="-285750" algn="l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35" y="2152650"/>
            <a:ext cx="4984750" cy="332295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994265" y="787400"/>
            <a:ext cx="2049780" cy="689610"/>
            <a:chOff x="15739" y="1240"/>
            <a:chExt cx="3228" cy="1086"/>
          </a:xfrm>
        </p:grpSpPr>
        <p:pic>
          <p:nvPicPr>
            <p:cNvPr id="5" name="图片 4" descr="新冠ico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73" y="1240"/>
              <a:ext cx="1295" cy="1087"/>
            </a:xfrm>
            <a:prstGeom prst="rect">
              <a:avLst/>
            </a:prstGeom>
          </p:spPr>
        </p:pic>
        <p:pic>
          <p:nvPicPr>
            <p:cNvPr id="6" name="图片 5" descr="anti-virus-icon.png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9" y="1240"/>
              <a:ext cx="1713" cy="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8838"/>
  <p:tag name="KSO_WM_SLIDE_ID" val="custom20208838_17"/>
  <p:tag name="KSO_WM_TEMPLATE_SUBCATEGORY" val="0"/>
  <p:tag name="KSO_WM_TEMPLATE_MASTER_TYPE" val="0"/>
  <p:tag name="KSO_WM_TEMPLATE_COLOR_TYPE" val="1"/>
  <p:tag name="KSO_WM_SLIDE_ITEM_CNT" val="0"/>
  <p:tag name="KSO_WM_SLIDE_INDEX" val="17"/>
  <p:tag name="KSO_WM_TAG_VERSION" val="1.0"/>
  <p:tag name="KSO_WM_SLIDE_TYPE" val="text"/>
  <p:tag name="KSO_WM_SLIDE_SUBTYPE" val="picTxt"/>
  <p:tag name="KSO_WM_SLIDE_SIZE" val="863*435"/>
  <p:tag name="KSO_WM_SLIDE_POSITION" val="48*59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0-07-01T20:00:30&quot;,&quot;margin&quot;:{&quot;bottom&quot;:1.690000057220459,&quot;left&quot;:1.690000057220459,&quot;right&quot;:1.690000057220459,&quot;top&quot;:1.690000057220459},&quot;type&quot;:0}"/>
  <p:tag name="KSO_WM_SLIDE_BACKGROUND" val="[&quot;general&quot;,&quot;frame&quot;]"/>
  <p:tag name="KSO_WM_SLIDE_RATIO" val="1.7777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8838_17*d*1"/>
  <p:tag name="KSO_WM_TEMPLATE_CATEGORY" val="custom"/>
  <p:tag name="KSO_WM_TEMPLATE_INDEX" val="20208838"/>
  <p:tag name="KSO_WM_UNIT_LAYERLEVEL" val="1"/>
  <p:tag name="KSO_WM_TAG_VERSION" val="1.0"/>
  <p:tag name="KSO_WM_BEAUTIFY_FLAG" val="#wm#"/>
  <p:tag name="KSO_WM_UNIT_VALUE" val="1520*1520"/>
  <p:tag name="KSO_WM_UNIT_TYPE" val="d"/>
  <p:tag name="KSO_WM_UNIT_INDEX" val="1"/>
  <p:tag name="KSO_WM_UNIT_SUPPORT_UNIT_TYPE" val="[&quot;d&quot;]"/>
  <p:tag name="KSO_WM_UNIT_BLOCK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8838_17*f*1"/>
  <p:tag name="KSO_WM_TEMPLATE_CATEGORY" val="custom"/>
  <p:tag name="KSO_WM_TEMPLATE_INDEX" val="20208838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"/>
  <p:tag name="KSO_WM_UNIT_NOCLEAR" val="0"/>
  <p:tag name="KSO_WM_UNIT_VALUE" val="240"/>
  <p:tag name="KSO_WM_UNIT_TYPE" val="f"/>
  <p:tag name="KSO_WM_UNIT_INDEX" val="1"/>
  <p:tag name="KSO_WM_UNIT_BLOCK" val="0"/>
  <p:tag name="KSO_WM_UNIT_SUBTYPE" val="a"/>
  <p:tag name="KSO_WM_UNIT_TEXT_FILL_FORE_SCHEMECOLOR_INDEX_BRIGHTNESS" val="0.35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8838_17*a*1"/>
  <p:tag name="KSO_WM_TEMPLATE_CATEGORY" val="custom"/>
  <p:tag name="KSO_WM_TEMPLATE_INDEX" val="20208838"/>
  <p:tag name="KSO_WM_UNIT_LAYERLEVEL" val="1"/>
  <p:tag name="KSO_WM_TAG_VERSION" val="1.0"/>
  <p:tag name="KSO_WM_BEAUTIFY_FLAG" val="#wm#"/>
  <p:tag name="KSO_WM_UNIT_ISCONTENTSTITLE" val="0"/>
  <p:tag name="KSO_WM_UNIT_PRESET_TEXT" val="单击此处&#13;添加大标题内容"/>
  <p:tag name="KSO_WM_UNIT_NOCLEAR" val="0"/>
  <p:tag name="KSO_WM_UNIT_VALUE" val="24"/>
  <p:tag name="KSO_WM_UNIT_TYPE" val="a"/>
  <p:tag name="KSO_WM_UNIT_INDEX" val="1"/>
  <p:tag name="KSO_WM_UNIT_BLOCK" val="0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7409"/>
  <p:tag name="KSO_WM_SLIDE_BACKGROUND" val="[&quot;leftRight&quot;]"/>
  <p:tag name="KSO_WM_SLIDE_RATIO" val="1.777778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d1d0c97ab0972fba70b1ee"/>
  <p:tag name="KSO_WM_CHIP_FILLPROP" val="[[{&quot;fill_id&quot;:&quot;164c300f690d423ab1b6e3b65edb0bf9&quot;,&quot;fill_align&quot;:&quot;cb&quot;,&quot;text_align&quot;:&quot;lm&quot;,&quot;text_direction&quot;:&quot;horizontal&quot;,&quot;chip_types&quot;:[&quot;header&quot;]},{&quot;fill_id&quot;:&quot;8fb02ee95c3c42e4845b5ce3722a346a&quot;,&quot;fill_align&quot;:&quot;ct&quot;,&quot;text_align&quot;:&quot;lm&quot;,&quot;text_direction&quot;:&quot;horizontal&quot;,&quot;chip_types&quot;:[&quot;text&quot;]},{&quot;fill_id&quot;:&quot;722accd572074b41a2d4cf8c733c9957&quot;,&quot;fill_align&quot;:&quot;cb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,{&quot;fill_id&quot;:&quot;54f25e8f24704596bd25668c33ddb0d7&quot;,&quot;fill_align&quot;:&quot;ct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]}],[{&quot;fill_id&quot;:&quot;164c300f690d423ab1b6e3b65edb0bf9&quot;,&quot;fill_align&quot;:&quot;cb&quot;,&quot;text_align&quot;:&quot;lm&quot;,&quot;text_direction&quot;:&quot;horizontal&quot;,&quot;chip_types&quot;:[&quot;header&quot;]},{&quot;fill_id&quot;:&quot;8fb02ee95c3c42e4845b5ce3722a346a&quot;,&quot;fill_align&quot;:&quot;ct&quot;,&quot;text_align&quot;:&quot;lm&quot;,&quot;text_direction&quot;:&quot;horizontal&quot;,&quot;chip_types&quot;:[&quot;text&quot;]},{&quot;fill_id&quot;:&quot;722accd572074b41a2d4cf8c733c9957&quot;,&quot;fill_align&quot;:&quot;cb&quot;,&quot;text_align&quot;:&quot;lm&quot;,&quot;text_direction&quot;:&quot;horizontal&quot;,&quot;chip_types&quot;:[&quot;diagram&quot;,&quot;pictext&quot;,&quot;text&quot;,&quot;picture&quot;,&quot;chart&quot;,&quot;table&quot;,&quot;video&quot;]},{&quot;fill_id&quot;:&quot;54f25e8f24704596bd25668c33ddb0d7&quot;,&quot;fill_align&quot;:&quot;ct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arousel&quot;]}]]"/>
  <p:tag name="KSO_WM_SLIDE_ID" val="diagram20207409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3"/>
  <p:tag name="KSO_WM_SLIDE_LAYOUT_INFO" val="{&quot;direction&quot;:1,&quot;id&quot;:&quot;2020-06-19T21:19:07&quot;,&quot;maxSize&quot;:{&quot;size1&quot;:35.09963084856669},&quot;minSize&quot;:{&quot;size1&quot;:35.09963084856669},&quot;normalSize&quot;:{&quot;size1&quot;:35.09963084856669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06-19T21:19:07&quot;,&quot;maxSize&quot;:{&quot;size1&quot;:64.399497025101283},&quot;minSize&quot;:{&quot;size1&quot;:31.099497025101275},&quot;normalSize&quot;:{&quot;size1&quot;:62.845450536416969},&quot;subLayout&quot;:[{&quot;id&quot;:&quot;2020-06-19T21:19:07&quot;,&quot;margin&quot;:{&quot;bottom&quot;:0.026000002399086952,&quot;left&quot;:1.6929999589920044,&quot;right&quot;:1.6490000486373901,&quot;top&quot;:1.6929999589920044},&quot;type&quot;:0},{&quot;id&quot;:&quot;2020-06-19T21:19:07&quot;,&quot;margin&quot;:{&quot;bottom&quot;:1.6929999589920044,&quot;left&quot;:1.6929999589920044,&quot;right&quot;:1.6490000486373901,&quot;top&quot;:0.81999999284744263},&quot;type&quot;:0}],&quot;type&quot;:0},{&quot;id&quot;:&quot;2020-06-19T21:19:07&quot;,&quot;maxSize&quot;:{&quot;size1&quot;:64.492344493777679},&quot;minSize&quot;:{&quot;size1&quot;:31.192344493777664},&quot;normalSize&quot;:{&quot;size1&quot;:64.492344493777679},&quot;subLayout&quot;:[{&quot;id&quot;:&quot;2020-06-19T21:19:07&quot;,&quot;margin&quot;:{&quot;bottom&quot;:0.026000002399086952,&quot;left&quot;:1.6670000553131104,&quot;right&quot;:1.6929999589920044,&quot;top&quot;:1.6929999589920044},&quot;type&quot;:0},{&quot;id&quot;:&quot;2020-06-19T21:19:07&quot;,&quot;margin&quot;:{&quot;bottom&quot;:1.7289999723434448,&quot;left&quot;:1.6670000553131104,&quot;right&quot;:1.6929999589920044,&quot;top&quot;:0.81999999284744263},&quot;type&quot;:0}],&quot;type&quot;:0}],&quot;type&quot;:0}"/>
  <p:tag name="KSO_WM_CHIP_GROUPID" val="5eda16ff5860357932c55e56"/>
  <p:tag name="KSO_WM_SLIDE_BK_DARK_LIGHT" val="2"/>
  <p:tag name="KSO_WM_SLIDE_BACKGROUND_TYPE" val="leftRight"/>
  <p:tag name="KSO_WM_SLIDE_SUPPORT_FEATURE_TYPE" val="0"/>
  <p:tag name="KSO_WM_TEMPLATE_ASSEMBLE_XID" val="5eecbaf6a758c1ec0b708b51"/>
  <p:tag name="KSO_WM_TEMPLATE_ASSEMBLE_GROUPID" val="5eecbaf6a758c1ec0b708b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409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7409"/>
  <p:tag name="KSO_WM_UNIT_VALUE" val="450"/>
  <p:tag name="KSO_WM_TEMPLATE_ASSEMBLE_XID" val="5eecbaf6a758c1ec0b708b51"/>
  <p:tag name="KSO_WM_TEMPLATE_ASSEMBLE_GROUPID" val="5eecbaf6a758c1ec0b708b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409_1*a*1"/>
  <p:tag name="KSO_WM_TEMPLATE_CATEGORY" val="diagram"/>
  <p:tag name="KSO_WM_TEMPLATE_INDEX" val="2020740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dbf11b4bd7c401384d8907215b04970"/>
  <p:tag name="KSO_WM_ASSEMBLE_CHIP_INDEX" val="fd71d06f05c34dcab07e6ce1ebb7831c"/>
  <p:tag name="KSO_WM_UNIT_TEXT_FILL_FORE_SCHEMECOLOR_INDEX_BRIGHTNESS" val="0"/>
  <p:tag name="KSO_WM_UNIT_TEXT_FILL_FORE_SCHEMECOLOR_INDEX" val="13"/>
  <p:tag name="KSO_WM_UNIT_TEXT_FILL_TYPE" val="1"/>
  <p:tag name="KSO_WM_TEMPLATE_ASSEMBLE_XID" val="5eecbaf6a758c1ec0b708b51"/>
  <p:tag name="KSO_WM_TEMPLATE_ASSEMBLE_GROUPID" val="5eecbaf6a758c1ec0b708b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7409_1*f*2"/>
  <p:tag name="KSO_WM_TEMPLATE_CATEGORY" val="diagram"/>
  <p:tag name="KSO_WM_TEMPLATE_INDEX" val="2020740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1"/>
  <p:tag name="KSO_WM_UNIT_SHOW_EDIT_AREA_INDICATION" val="1"/>
  <p:tag name="KSO_WM_CHIP_GROUPID" val="5e6b05596848fb12bee65ac8"/>
  <p:tag name="KSO_WM_CHIP_XID" val="5e6b05596848fb12bee65aca"/>
  <p:tag name="KSO_WM_UNIT_DEC_AREA_ID" val="dd2ea9d8b97445fd9bb648b18284f7e6"/>
  <p:tag name="KSO_WM_ASSEMBLE_CHIP_INDEX" val="9812ab289a3d41f4bcd7ba893d8db1f9"/>
  <p:tag name="KSO_WM_UNIT_TEXT_FILL_FORE_SCHEMECOLOR_INDEX_BRIGHTNESS" val="0.25"/>
  <p:tag name="KSO_WM_UNIT_TEXT_FILL_FORE_SCHEMECOLOR_INDEX" val="13"/>
  <p:tag name="KSO_WM_UNIT_TEXT_FILL_TYPE" val="1"/>
  <p:tag name="KSO_WM_TEMPLATE_ASSEMBLE_XID" val="5eecbaf6a758c1ec0b708b51"/>
  <p:tag name="KSO_WM_TEMPLATE_ASSEMBLE_GROUPID" val="5eecbaf6a758c1ec0b708b51"/>
  <p:tag name="KSO_WM_UNIT_SMARTLAYOUT_COMPRESS_INFO" val="{&#10;    &quot;id&quot;: &quot;2020-06-19T21:19:07&quot;,&#10;    &quot;max&quot;: 0.027046598899971741,&#10;    &quot;parentMax&quot;: {&#10;        &quot;max&quot;: 8.3918510388952967&#10;    },&#10;    &quot;topChanged&quot;: 0.020274759127289599&#10;}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0617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858</Words>
  <Application>Microsoft Macintosh PowerPoint</Application>
  <PresentationFormat>宽屏</PresentationFormat>
  <Paragraphs>117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Helvetica Neue Medium</vt:lpstr>
      <vt:lpstr>Montserrat ExtraLight</vt:lpstr>
      <vt:lpstr>Times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59s-李梅芳</dc:creator>
  <cp:lastModifiedBy>Microsoft Office User</cp:lastModifiedBy>
  <cp:revision>45</cp:revision>
  <dcterms:created xsi:type="dcterms:W3CDTF">2020-07-01T10:50:00Z</dcterms:created>
  <dcterms:modified xsi:type="dcterms:W3CDTF">2020-07-06T09:50:04Z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